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  <p:sldMasterId id="2147483693" r:id="rId2"/>
    <p:sldMasterId id="2147483814" r:id="rId3"/>
    <p:sldMasterId id="2147483850" r:id="rId4"/>
    <p:sldMasterId id="2147483864" r:id="rId5"/>
    <p:sldMasterId id="2147483878" r:id="rId6"/>
  </p:sldMasterIdLst>
  <p:notesMasterIdLst>
    <p:notesMasterId r:id="rId32"/>
  </p:notesMasterIdLst>
  <p:handoutMasterIdLst>
    <p:handoutMasterId r:id="rId33"/>
  </p:handoutMasterIdLst>
  <p:sldIdLst>
    <p:sldId id="258" r:id="rId7"/>
    <p:sldId id="260" r:id="rId8"/>
    <p:sldId id="347" r:id="rId9"/>
    <p:sldId id="348" r:id="rId10"/>
    <p:sldId id="349" r:id="rId11"/>
    <p:sldId id="350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58" r:id="rId20"/>
    <p:sldId id="359" r:id="rId21"/>
    <p:sldId id="360" r:id="rId22"/>
    <p:sldId id="361" r:id="rId23"/>
    <p:sldId id="362" r:id="rId24"/>
    <p:sldId id="363" r:id="rId25"/>
    <p:sldId id="364" r:id="rId26"/>
    <p:sldId id="365" r:id="rId27"/>
    <p:sldId id="366" r:id="rId28"/>
    <p:sldId id="367" r:id="rId29"/>
    <p:sldId id="368" r:id="rId30"/>
    <p:sldId id="369" r:id="rId31"/>
  </p:sldIdLst>
  <p:sldSz cx="9144000" cy="5143500" type="screen16x9"/>
  <p:notesSz cx="6858000" cy="9144000"/>
  <p:defaultTextStyle>
    <a:defPPr>
      <a:defRPr lang="nb-NO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Standard inndeling" id="{4CA620FA-1A1D-47E7-A0C4-CF07FE631994}">
          <p14:sldIdLst>
            <p14:sldId id="258"/>
            <p14:sldId id="260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5F5F5"/>
    <a:srgbClr val="313131"/>
    <a:srgbClr val="404040"/>
    <a:srgbClr val="CECECE"/>
    <a:srgbClr val="B2B2B2"/>
    <a:srgbClr val="767676"/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ys stil 2 - aks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ys stil 3 - aks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4892" autoAdjust="0"/>
  </p:normalViewPr>
  <p:slideViewPr>
    <p:cSldViewPr snapToGrid="0">
      <p:cViewPr>
        <p:scale>
          <a:sx n="130" d="100"/>
          <a:sy n="130" d="100"/>
        </p:scale>
        <p:origin x="1110" y="-3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79BF7EA-FD47-4E65-892D-B5FC4C693A84}" type="datetime4">
              <a:rPr lang="nb-NO" smtClean="0"/>
              <a:t>15. april 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9B3FCC5-DD96-3643-9EF5-0E12DF182D2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382004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05C193E-824C-41DA-8182-5CE7F2271BA9}" type="datetime4">
              <a:rPr lang="nb-NO" smtClean="0"/>
              <a:t>15. april 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B74B50-57CA-1945-A4A9-F18B0F3A212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666823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Screen it will show the Lat/Long and Distance to Target, along with Relative height.</a:t>
            </a:r>
            <a:b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is all based on Data from the GNSS and IMU information.</a:t>
            </a:r>
          </a:p>
          <a:p>
            <a:pPr marL="228600" indent="-228600">
              <a:buAutoNum type="arabicPeriod"/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shows the Last 3 returns and the “age” </a:t>
            </a:r>
            <a:r>
              <a:rPr lang="en-GB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ie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when the last measurement was taken.</a:t>
            </a:r>
          </a:p>
          <a:p>
            <a:endParaRPr lang="nb-NO" dirty="0"/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05C193E-824C-41DA-8182-5CE7F2271BA9}" type="datetime4">
              <a:rPr lang="nb-NO" smtClean="0"/>
              <a:t>15. april 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0977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Yellow </a:t>
            </a:r>
            <a:r>
              <a:rPr lang="en-GB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Pano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button at the bottom indicates that the image is enabled.</a:t>
            </a:r>
          </a:p>
          <a:p>
            <a:pPr marL="228600" indent="-228600">
              <a:buAutoNum type="arabicPeriod"/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Blue Box indicates where the System is currently looking, where this is unlocked, the Panorama will not move with the EOD.</a:t>
            </a:r>
            <a:b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Therefore this blue box, may not always be visible in the </a:t>
            </a:r>
            <a:r>
              <a:rPr lang="en-GB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Panaorama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strip.</a:t>
            </a:r>
            <a:b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Locked, this Blue box should always be visible in the </a:t>
            </a:r>
            <a:r>
              <a:rPr lang="en-GB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Stip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Image</a:t>
            </a:r>
          </a:p>
          <a:p>
            <a:endParaRPr lang="nb-NO" dirty="0"/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05C193E-824C-41DA-8182-5CE7F2271BA9}" type="datetime4">
              <a:rPr lang="nb-NO" smtClean="0"/>
              <a:t>15. april 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2238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Refresh is selected, then a prompt will appear to ask if you wish to create a new </a:t>
            </a:r>
            <a:r>
              <a:rPr lang="en-GB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Panaorama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Right Mouse click on the strip image it’s self has the same effect.</a:t>
            </a:r>
          </a:p>
          <a:p>
            <a:endParaRPr lang="en-GB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Selecting “Yes” the system will create a new </a:t>
            </a:r>
            <a:r>
              <a:rPr lang="en-GB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Pano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from the current Primary Sensor.</a:t>
            </a:r>
          </a:p>
          <a:p>
            <a:endParaRPr lang="en-GB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</a:t>
            </a:r>
            <a:r>
              <a:rPr lang="en-GB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Pano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switched off, then the system will save the last strip image created. This will be lost on a reboot. There is an option to save the Panorama formed and can be reloaded.</a:t>
            </a:r>
            <a:endParaRPr lang="nb-NO" dirty="0"/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05C193E-824C-41DA-8182-5CE7F2271BA9}" type="datetime4">
              <a:rPr lang="nb-NO" smtClean="0"/>
              <a:t>15. april 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5243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05C193E-824C-41DA-8182-5CE7F2271BA9}" type="datetime4">
              <a:rPr lang="nb-NO" smtClean="0"/>
              <a:t>15. april 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4690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427022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37180" y="794463"/>
            <a:ext cx="816627" cy="95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12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951303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pic>
        <p:nvPicPr>
          <p:cNvPr id="2" name="Bild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2776" y="808921"/>
            <a:ext cx="681199" cy="79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3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26251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55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00258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25475" y="233988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220" y="148155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02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79326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924" y="12797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077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27316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66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5749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963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9251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805093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27762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6616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24517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7049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309879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0" name="Bilde 9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014" y="4797718"/>
            <a:ext cx="589972" cy="7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267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38" y="4740538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84638" y="528827"/>
            <a:ext cx="1017545" cy="118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93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de 5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2" name="Bilde 11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9" y="4797718"/>
            <a:ext cx="589972" cy="76380"/>
          </a:xfrm>
          <a:prstGeom prst="rect">
            <a:avLst/>
          </a:prstGeom>
        </p:spPr>
      </p:pic>
      <p:sp>
        <p:nvSpPr>
          <p:cNvPr id="14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41829220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- eg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6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7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4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  <p:sp>
        <p:nvSpPr>
          <p:cNvPr id="2" name="TekstSylinder 1"/>
          <p:cNvSpPr txBox="1"/>
          <p:nvPr userDrawn="1"/>
        </p:nvSpPr>
        <p:spPr>
          <a:xfrm>
            <a:off x="1807386" y="4768569"/>
            <a:ext cx="97469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900" dirty="0">
                <a:solidFill>
                  <a:srgbClr val="FFFFFF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9650" y="777117"/>
            <a:ext cx="723321" cy="84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218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sv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 userDrawn="1"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5851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68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7586" y="163850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8941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8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6573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104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8872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143" y="143935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121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18867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Bilde 15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5853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6565766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209" y="167483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153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87363" y="1409700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lassholder for innhold 5"/>
          <p:cNvSpPr>
            <a:spLocks noGrp="1"/>
          </p:cNvSpPr>
          <p:nvPr>
            <p:ph sz="quarter" idx="15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7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378377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1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26011591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09700"/>
            <a:ext cx="598488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31066539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71769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96475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767298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38856513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6511" y="629832"/>
            <a:ext cx="807296" cy="94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709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6866781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5488" y="313949"/>
            <a:ext cx="695329" cy="81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688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636" y="147102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73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6301660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198" y="156574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073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4456462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3596" y="13910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6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803802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141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68269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889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53819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460372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2662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96803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0400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2161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4508232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12114557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4825633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25186131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9792193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79974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41668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0216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0817619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5587842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05367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26574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568406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5924260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206749033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3736964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2662522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2912303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65781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26001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741810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820382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6413579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438205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544521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019563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857016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26313427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5066" y="207691"/>
            <a:ext cx="1133867" cy="132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4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9770941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4316" y="211167"/>
            <a:ext cx="713990" cy="83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611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523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143021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13686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9541054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4948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221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475275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808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047054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94699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00784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63047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38339942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384044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39398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988463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13126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803" r:id="rId2"/>
    <p:sldLayoutId id="2147483751" r:id="rId3"/>
    <p:sldLayoutId id="2147483800" r:id="rId4"/>
    <p:sldLayoutId id="2147483813" r:id="rId5"/>
    <p:sldLayoutId id="2147483752" r:id="rId6"/>
    <p:sldLayoutId id="2147483801" r:id="rId7"/>
    <p:sldLayoutId id="2147483755" r:id="rId8"/>
    <p:sldLayoutId id="2147483802" r:id="rId9"/>
    <p:sldLayoutId id="2147483758" r:id="rId10"/>
    <p:sldLayoutId id="2147483804" r:id="rId11"/>
    <p:sldLayoutId id="2147483778" r:id="rId12"/>
    <p:sldLayoutId id="2147483805" r:id="rId13"/>
    <p:sldLayoutId id="2147483759" r:id="rId14"/>
    <p:sldLayoutId id="2147483798" r:id="rId15"/>
    <p:sldLayoutId id="2147483797" r:id="rId16"/>
    <p:sldLayoutId id="2147483791" r:id="rId17"/>
    <p:sldLayoutId id="2147483796" r:id="rId18"/>
    <p:sldLayoutId id="2147483795" r:id="rId19"/>
    <p:sldLayoutId id="2147483786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806" r:id="rId2"/>
    <p:sldLayoutId id="2147483764" r:id="rId3"/>
    <p:sldLayoutId id="2147483776" r:id="rId4"/>
    <p:sldLayoutId id="2147483812" r:id="rId5"/>
    <p:sldLayoutId id="2147483810" r:id="rId6"/>
    <p:sldLayoutId id="2147483811" r:id="rId7"/>
    <p:sldLayoutId id="2147483771" r:id="rId8"/>
    <p:sldLayoutId id="2147483807" r:id="rId9"/>
    <p:sldLayoutId id="2147483779" r:id="rId10"/>
    <p:sldLayoutId id="2147483808" r:id="rId11"/>
    <p:sldLayoutId id="2147483772" r:id="rId12"/>
    <p:sldLayoutId id="2147483809" r:id="rId13"/>
    <p:sldLayoutId id="2147483789" r:id="rId14"/>
    <p:sldLayoutId id="2147483790" r:id="rId15"/>
    <p:sldLayoutId id="2147483792" r:id="rId16"/>
    <p:sldLayoutId id="2147483793" r:id="rId17"/>
    <p:sldLayoutId id="2147483794" r:id="rId18"/>
  </p:sldLayoutIdLst>
  <p:hf hd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2000" i="1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>
              <a:solidFill>
                <a:srgbClr val="EFEF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861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253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850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819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Videre VMS drift</a:t>
            </a:r>
          </a:p>
        </p:txBody>
      </p:sp>
      <p:sp>
        <p:nvSpPr>
          <p:cNvPr id="90" name="Undertittel 8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nb-NO" dirty="0"/>
              <a:t>Heimevernets skole- og kompetansesenter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756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9823" y="237998"/>
            <a:ext cx="1549965" cy="1668622"/>
          </a:xfrm>
          <a:prstGeom prst="rect">
            <a:avLst/>
          </a:prstGeom>
        </p:spPr>
      </p:pic>
      <p:sp>
        <p:nvSpPr>
          <p:cNvPr id="91" name="Plassholder for bilde 90"/>
          <p:cNvSpPr>
            <a:spLocks noGrp="1"/>
          </p:cNvSpPr>
          <p:nvPr>
            <p:ph type="pic" sz="quarter" idx="18"/>
          </p:nvPr>
        </p:nvSpPr>
        <p:spPr/>
      </p:sp>
      <p:pic>
        <p:nvPicPr>
          <p:cNvPr id="9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22" y="4150096"/>
            <a:ext cx="1780965" cy="56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22" y="4150096"/>
            <a:ext cx="1780965" cy="579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8" r="20088"/>
          <a:stretch>
            <a:fillRect/>
          </a:stretch>
        </p:blipFill>
        <p:spPr bwMode="auto">
          <a:xfrm>
            <a:off x="4596683" y="96684"/>
            <a:ext cx="4453737" cy="49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498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415" y="2048324"/>
            <a:ext cx="1002506" cy="25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925" y="2657894"/>
            <a:ext cx="1904996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479" y="1763267"/>
            <a:ext cx="1002506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479" y="2352565"/>
            <a:ext cx="1010442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415" y="1475586"/>
            <a:ext cx="1002506" cy="223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6" y="3589344"/>
            <a:ext cx="1780965" cy="778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7" y="4467123"/>
            <a:ext cx="1780964" cy="39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1425719"/>
            <a:ext cx="1780965" cy="579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2087402"/>
            <a:ext cx="1780965" cy="56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2735748"/>
            <a:ext cx="1780965" cy="770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kstSylinder 17"/>
          <p:cNvSpPr txBox="1"/>
          <p:nvPr/>
        </p:nvSpPr>
        <p:spPr>
          <a:xfrm>
            <a:off x="1826377" y="1004835"/>
            <a:ext cx="2120202" cy="338554"/>
          </a:xfrm>
          <a:prstGeom prst="rect">
            <a:avLst/>
          </a:prstGeom>
          <a:solidFill>
            <a:schemeClr val="accent3"/>
          </a:solidFill>
        </p:spPr>
        <p:txBody>
          <a:bodyPr vert="horz" wrap="square" rtlCol="0" anchor="t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Cambria"/>
                <a:cs typeface="Cambria"/>
              </a:rPr>
              <a:t>Til 1. lysbildet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4705322" y="1004835"/>
            <a:ext cx="2120202" cy="338554"/>
          </a:xfrm>
          <a:prstGeom prst="rect">
            <a:avLst/>
          </a:prstGeom>
          <a:solidFill>
            <a:schemeClr val="accent3"/>
          </a:solidFill>
        </p:spPr>
        <p:txBody>
          <a:bodyPr vert="horz" wrap="square" rtlCol="0" anchor="t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Cambria"/>
                <a:cs typeface="Cambria"/>
              </a:rPr>
              <a:t>Til øvrige lysbilder</a:t>
            </a:r>
          </a:p>
        </p:txBody>
      </p:sp>
    </p:spTree>
    <p:extLst>
      <p:ext uri="{BB962C8B-B14F-4D97-AF65-F5344CB8AC3E}">
        <p14:creationId xmlns:p14="http://schemas.microsoft.com/office/powerpoint/2010/main" val="3093358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CF6E9816-2E89-488D-812A-B93FDE9D1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915" y="753913"/>
            <a:ext cx="7364170" cy="4116402"/>
          </a:xfrm>
          <a:prstGeom prst="rect">
            <a:avLst/>
          </a:prstGeom>
        </p:spPr>
      </p:pic>
      <p:sp>
        <p:nvSpPr>
          <p:cNvPr id="10" name="Oval 13">
            <a:extLst>
              <a:ext uri="{FF2B5EF4-FFF2-40B4-BE49-F238E27FC236}">
                <a16:creationId xmlns:a16="http://schemas.microsoft.com/office/drawing/2014/main" id="{F7218828-EDE0-B839-616E-76616A5B4B88}"/>
              </a:ext>
            </a:extLst>
          </p:cNvPr>
          <p:cNvSpPr/>
          <p:nvPr/>
        </p:nvSpPr>
        <p:spPr>
          <a:xfrm>
            <a:off x="4636851" y="4565515"/>
            <a:ext cx="609599" cy="33722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3">
            <a:extLst>
              <a:ext uri="{FF2B5EF4-FFF2-40B4-BE49-F238E27FC236}">
                <a16:creationId xmlns:a16="http://schemas.microsoft.com/office/drawing/2014/main" id="{A1113049-DC58-35D4-0012-7167305C2F91}"/>
              </a:ext>
            </a:extLst>
          </p:cNvPr>
          <p:cNvSpPr/>
          <p:nvPr/>
        </p:nvSpPr>
        <p:spPr>
          <a:xfrm rot="16200000">
            <a:off x="6604782" y="2434856"/>
            <a:ext cx="2682191" cy="80091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889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Video </a:t>
            </a:r>
            <a:r>
              <a:rPr lang="nb-NO" dirty="0" err="1"/>
              <a:t>tracker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085455" y="1424214"/>
            <a:ext cx="3388179" cy="2883203"/>
          </a:xfrm>
        </p:spPr>
        <p:txBody>
          <a:bodyPr/>
          <a:lstStyle/>
          <a:p>
            <a:pPr marL="36000" indent="0">
              <a:buNone/>
            </a:pPr>
            <a:r>
              <a:rPr lang="nb-NO" dirty="0"/>
              <a:t>Den automatiske </a:t>
            </a:r>
            <a:r>
              <a:rPr lang="nb-NO" dirty="0" err="1"/>
              <a:t>videotrackeren</a:t>
            </a:r>
            <a:r>
              <a:rPr lang="nb-NO" dirty="0"/>
              <a:t> kan benyttes til å ta kontroll over EOD-en og opprettholde visuell </a:t>
            </a:r>
            <a:r>
              <a:rPr lang="nb-NO" dirty="0" err="1"/>
              <a:t>track</a:t>
            </a:r>
            <a:r>
              <a:rPr lang="nb-NO" dirty="0"/>
              <a:t> på et valgt mål med primærsensoren</a:t>
            </a:r>
          </a:p>
          <a:p>
            <a:pPr lvl="1"/>
            <a:r>
              <a:rPr lang="nb-NO" dirty="0"/>
              <a:t>Det er 3 ulike moduser som kan benyttes</a:t>
            </a:r>
          </a:p>
        </p:txBody>
      </p:sp>
      <p:graphicFrame>
        <p:nvGraphicFramePr>
          <p:cNvPr id="10" name="Table 13">
            <a:extLst>
              <a:ext uri="{FF2B5EF4-FFF2-40B4-BE49-F238E27FC236}">
                <a16:creationId xmlns:a16="http://schemas.microsoft.com/office/drawing/2014/main" id="{54F0A961-F212-F20F-2150-F72E65E5D5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133339"/>
              </p:ext>
            </p:extLst>
          </p:nvPr>
        </p:nvGraphicFramePr>
        <p:xfrm>
          <a:off x="4785152" y="1424214"/>
          <a:ext cx="4100432" cy="3199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5588">
                  <a:extLst>
                    <a:ext uri="{9D8B030D-6E8A-4147-A177-3AD203B41FA5}">
                      <a16:colId xmlns:a16="http://schemas.microsoft.com/office/drawing/2014/main" val="1950117243"/>
                    </a:ext>
                  </a:extLst>
                </a:gridCol>
                <a:gridCol w="2185628">
                  <a:extLst>
                    <a:ext uri="{9D8B030D-6E8A-4147-A177-3AD203B41FA5}">
                      <a16:colId xmlns:a16="http://schemas.microsoft.com/office/drawing/2014/main" val="2683476763"/>
                    </a:ext>
                  </a:extLst>
                </a:gridCol>
                <a:gridCol w="1149216">
                  <a:extLst>
                    <a:ext uri="{9D8B030D-6E8A-4147-A177-3AD203B41FA5}">
                      <a16:colId xmlns:a16="http://schemas.microsoft.com/office/drawing/2014/main" val="1279301102"/>
                    </a:ext>
                  </a:extLst>
                </a:gridCol>
              </a:tblGrid>
              <a:tr h="618554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On-screen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Best for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6311959"/>
                  </a:ext>
                </a:extLst>
              </a:tr>
              <a:tr h="795284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 – </a:t>
                      </a:r>
                      <a:r>
                        <a:rPr lang="en-GB" sz="9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Corr</a:t>
                      </a:r>
                      <a:endParaRPr lang="en-GB" sz="9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r>
                        <a:rPr lang="en-GB" sz="9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(Manual Correlation)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The tracker will track the central area of track window.</a:t>
                      </a:r>
                      <a:endParaRPr lang="en-GB" sz="9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Close up images of stationary land targets.</a:t>
                      </a:r>
                      <a:endParaRPr lang="en-GB" sz="9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776073"/>
                  </a:ext>
                </a:extLst>
              </a:tr>
              <a:tr h="1148744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 – </a:t>
                      </a:r>
                      <a:r>
                        <a:rPr lang="en-GB" sz="9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Corr</a:t>
                      </a:r>
                      <a:endParaRPr lang="en-GB" sz="9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r>
                        <a:rPr lang="en-GB" sz="9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(Automatic Correlation)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in manual (acquire target) mode tracker will highlight the closest high contrast ‘blob’ to the boresight. In track mode a pattern matching algorithm will be used to follow the target.</a:t>
                      </a:r>
                      <a:endParaRPr lang="en-GB" sz="9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Small targets, larger targets at greater distance.</a:t>
                      </a:r>
                      <a:endParaRPr lang="en-GB" sz="9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4782102"/>
                  </a:ext>
                </a:extLst>
              </a:tr>
              <a:tr h="636437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C-DEFT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Deep Embedded feature tracking. Includes classification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All Items</a:t>
                      </a:r>
                      <a:endParaRPr lang="en-GB" sz="9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9780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6648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Video </a:t>
            </a:r>
            <a:r>
              <a:rPr lang="nb-NO" dirty="0" err="1"/>
              <a:t>tracker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graphicFrame>
        <p:nvGraphicFramePr>
          <p:cNvPr id="9" name="Table 13">
            <a:extLst>
              <a:ext uri="{FF2B5EF4-FFF2-40B4-BE49-F238E27FC236}">
                <a16:creationId xmlns:a16="http://schemas.microsoft.com/office/drawing/2014/main" id="{010A2CDA-17FE-3A05-01DC-7239AB66AA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583917"/>
              </p:ext>
            </p:extLst>
          </p:nvPr>
        </p:nvGraphicFramePr>
        <p:xfrm>
          <a:off x="512832" y="1360408"/>
          <a:ext cx="4059168" cy="3613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434">
                  <a:extLst>
                    <a:ext uri="{9D8B030D-6E8A-4147-A177-3AD203B41FA5}">
                      <a16:colId xmlns:a16="http://schemas.microsoft.com/office/drawing/2014/main" val="1950117243"/>
                    </a:ext>
                  </a:extLst>
                </a:gridCol>
                <a:gridCol w="1379482">
                  <a:extLst>
                    <a:ext uri="{9D8B030D-6E8A-4147-A177-3AD203B41FA5}">
                      <a16:colId xmlns:a16="http://schemas.microsoft.com/office/drawing/2014/main" val="2683476763"/>
                    </a:ext>
                  </a:extLst>
                </a:gridCol>
                <a:gridCol w="1707252">
                  <a:extLst>
                    <a:ext uri="{9D8B030D-6E8A-4147-A177-3AD203B41FA5}">
                      <a16:colId xmlns:a16="http://schemas.microsoft.com/office/drawing/2014/main" val="1279301102"/>
                    </a:ext>
                  </a:extLst>
                </a:gridCol>
              </a:tblGrid>
              <a:tr h="584920">
                <a:tc>
                  <a:txBody>
                    <a:bodyPr/>
                    <a:lstStyle/>
                    <a:p>
                      <a:r>
                        <a:rPr lang="en-GB" sz="105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On-screen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05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05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Best for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6311959"/>
                  </a:ext>
                </a:extLst>
              </a:tr>
              <a:tr h="1009587">
                <a:tc>
                  <a:txBody>
                    <a:bodyPr/>
                    <a:lstStyle/>
                    <a:p>
                      <a:pPr algn="ctr"/>
                      <a:r>
                        <a:rPr lang="en-GB" sz="105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Positive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The video tracker will highlight objects that are brighter than the background.</a:t>
                      </a:r>
                      <a:endParaRPr lang="en-GB" sz="105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Targets in the IR camera which are hotter than the background.</a:t>
                      </a:r>
                      <a:endParaRPr lang="en-GB" sz="105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2795246"/>
                  </a:ext>
                </a:extLst>
              </a:tr>
              <a:tr h="1009587">
                <a:tc>
                  <a:txBody>
                    <a:bodyPr/>
                    <a:lstStyle/>
                    <a:p>
                      <a:pPr algn="ctr"/>
                      <a:r>
                        <a:rPr lang="en-GB" sz="105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Negative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The video tracker will highlight objects that are darker than the background.</a:t>
                      </a:r>
                      <a:endParaRPr lang="en-GB" sz="105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Targets in the IR camera which are cooler than the background.</a:t>
                      </a:r>
                      <a:endParaRPr lang="en-GB" sz="105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6139383"/>
                  </a:ext>
                </a:extLst>
              </a:tr>
              <a:tr h="1009587">
                <a:tc>
                  <a:txBody>
                    <a:bodyPr/>
                    <a:lstStyle/>
                    <a:p>
                      <a:pPr algn="ctr"/>
                      <a:r>
                        <a:rPr lang="en-GB" sz="105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Bipolar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The video tracker will highlight objects that are brighter or darker than the background.</a:t>
                      </a:r>
                      <a:endParaRPr lang="en-GB" sz="105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br>
                        <a:rPr lang="en-GB" sz="105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Targets in the TV camera.</a:t>
                      </a:r>
                      <a:endParaRPr lang="en-GB" sz="105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288200"/>
                  </a:ext>
                </a:extLst>
              </a:tr>
            </a:tbl>
          </a:graphicData>
        </a:graphic>
      </p:graphicFrame>
      <p:pic>
        <p:nvPicPr>
          <p:cNvPr id="10" name="Picture 3">
            <a:extLst>
              <a:ext uri="{FF2B5EF4-FFF2-40B4-BE49-F238E27FC236}">
                <a16:creationId xmlns:a16="http://schemas.microsoft.com/office/drawing/2014/main" id="{E4ADBEA0-E410-1BD9-2C90-F8859A173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0504" y="1300335"/>
            <a:ext cx="823209" cy="3658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8CD030-52AE-5F9D-70BE-1AD42F50C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109" y="1871101"/>
            <a:ext cx="2688665" cy="2714191"/>
          </a:xfrm>
          <a:prstGeom prst="rect">
            <a:avLst/>
          </a:prstGeom>
        </p:spPr>
      </p:pic>
      <p:pic>
        <p:nvPicPr>
          <p:cNvPr id="12" name="Picture 16">
            <a:extLst>
              <a:ext uri="{FF2B5EF4-FFF2-40B4-BE49-F238E27FC236}">
                <a16:creationId xmlns:a16="http://schemas.microsoft.com/office/drawing/2014/main" id="{0C29FF35-97D5-CAE3-3B95-4D25D40F8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714" y="1886375"/>
            <a:ext cx="2458937" cy="2773749"/>
          </a:xfrm>
          <a:prstGeom prst="rect">
            <a:avLst/>
          </a:prstGeom>
        </p:spPr>
      </p:pic>
      <p:pic>
        <p:nvPicPr>
          <p:cNvPr id="13" name="Picture 18">
            <a:extLst>
              <a:ext uri="{FF2B5EF4-FFF2-40B4-BE49-F238E27FC236}">
                <a16:creationId xmlns:a16="http://schemas.microsoft.com/office/drawing/2014/main" id="{E96D4432-8FBF-0F4B-7667-E45B08BCCB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0713" y="1883316"/>
            <a:ext cx="2458937" cy="281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629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9" name="Picture 10">
            <a:extLst>
              <a:ext uri="{FF2B5EF4-FFF2-40B4-BE49-F238E27FC236}">
                <a16:creationId xmlns:a16="http://schemas.microsoft.com/office/drawing/2014/main" id="{98CC138A-E550-779C-701D-44C356DD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784" y="1674595"/>
            <a:ext cx="3704571" cy="2073865"/>
          </a:xfrm>
          <a:prstGeom prst="rect">
            <a:avLst/>
          </a:prstGeom>
        </p:spPr>
      </p:pic>
      <p:graphicFrame>
        <p:nvGraphicFramePr>
          <p:cNvPr id="10" name="Table 12">
            <a:extLst>
              <a:ext uri="{FF2B5EF4-FFF2-40B4-BE49-F238E27FC236}">
                <a16:creationId xmlns:a16="http://schemas.microsoft.com/office/drawing/2014/main" id="{334A44ED-DA89-23F0-609A-043ED44436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073872"/>
              </p:ext>
            </p:extLst>
          </p:nvPr>
        </p:nvGraphicFramePr>
        <p:xfrm>
          <a:off x="223104" y="1231651"/>
          <a:ext cx="4557357" cy="30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441">
                  <a:extLst>
                    <a:ext uri="{9D8B030D-6E8A-4147-A177-3AD203B41FA5}">
                      <a16:colId xmlns:a16="http://schemas.microsoft.com/office/drawing/2014/main" val="3156513310"/>
                    </a:ext>
                  </a:extLst>
                </a:gridCol>
                <a:gridCol w="1548789">
                  <a:extLst>
                    <a:ext uri="{9D8B030D-6E8A-4147-A177-3AD203B41FA5}">
                      <a16:colId xmlns:a16="http://schemas.microsoft.com/office/drawing/2014/main" val="659060855"/>
                    </a:ext>
                  </a:extLst>
                </a:gridCol>
                <a:gridCol w="1922127">
                  <a:extLst>
                    <a:ext uri="{9D8B030D-6E8A-4147-A177-3AD203B41FA5}">
                      <a16:colId xmlns:a16="http://schemas.microsoft.com/office/drawing/2014/main" val="2190140713"/>
                    </a:ext>
                  </a:extLst>
                </a:gridCol>
              </a:tblGrid>
              <a:tr h="156724">
                <a:tc>
                  <a:txBody>
                    <a:bodyPr/>
                    <a:lstStyle/>
                    <a:p>
                      <a:r>
                        <a:rPr lang="en-GB" sz="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Button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121525"/>
                  </a:ext>
                </a:extLst>
              </a:tr>
              <a:tr h="880637">
                <a:tc>
                  <a:txBody>
                    <a:bodyPr/>
                    <a:lstStyle/>
                    <a:p>
                      <a:endParaRPr lang="en-GB" sz="8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endParaRPr lang="en-GB" sz="8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endParaRPr lang="en-GB" sz="8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endParaRPr lang="en-GB" sz="8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Tracking algorithm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Cycles between the centroid and correlation tracking algorithms. The current tracking algorithm is displayed through on-screen symbology.</a:t>
                      </a:r>
                      <a:endParaRPr lang="en-GB" sz="9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4400409"/>
                  </a:ext>
                </a:extLst>
              </a:tr>
              <a:tr h="776155">
                <a:tc>
                  <a:txBody>
                    <a:bodyPr/>
                    <a:lstStyle/>
                    <a:p>
                      <a:endParaRPr lang="en-GB" sz="1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endParaRPr lang="en-GB" sz="1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endParaRPr lang="en-GB" sz="1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endParaRPr lang="en-GB" sz="1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Gate size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Changes the size of the video tracker gate in manual (acquire target) mode. The size of the gate should match that of the target.</a:t>
                      </a:r>
                      <a:endParaRPr lang="en-GB" sz="9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836964"/>
                  </a:ext>
                </a:extLst>
              </a:tr>
              <a:tr h="1089602">
                <a:tc>
                  <a:txBody>
                    <a:bodyPr/>
                    <a:lstStyle/>
                    <a:p>
                      <a:endParaRPr lang="en-GB" sz="1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endParaRPr lang="en-GB" sz="1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endParaRPr lang="en-GB" sz="1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endParaRPr lang="en-GB" sz="1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endParaRPr lang="en-GB" sz="1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Track polarity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00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Selects the polarity of the target highlighted by the video tracker. Current polarity is shown in the on-screen symbology and can be switched between “Positive”, “Negative” and “Bipolar”.</a:t>
                      </a:r>
                      <a:endParaRPr lang="en-GB" sz="1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9594907"/>
                  </a:ext>
                </a:extLst>
              </a:tr>
            </a:tbl>
          </a:graphicData>
        </a:graphic>
      </p:graphicFrame>
      <p:pic>
        <p:nvPicPr>
          <p:cNvPr id="11" name="Picture 14">
            <a:extLst>
              <a:ext uri="{FF2B5EF4-FFF2-40B4-BE49-F238E27FC236}">
                <a16:creationId xmlns:a16="http://schemas.microsoft.com/office/drawing/2014/main" id="{F79AD15F-4BC2-DE6D-0007-2DC6B3FA7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89" y="1734582"/>
            <a:ext cx="489585" cy="224546"/>
          </a:xfrm>
          <a:prstGeom prst="rect">
            <a:avLst/>
          </a:prstGeom>
        </p:spPr>
      </p:pic>
      <p:pic>
        <p:nvPicPr>
          <p:cNvPr id="12" name="Picture 16">
            <a:extLst>
              <a:ext uri="{FF2B5EF4-FFF2-40B4-BE49-F238E27FC236}">
                <a16:creationId xmlns:a16="http://schemas.microsoft.com/office/drawing/2014/main" id="{DE2D62FE-8974-E74E-95A3-387B9BFA9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89" y="2589597"/>
            <a:ext cx="489585" cy="246690"/>
          </a:xfrm>
          <a:prstGeom prst="rect">
            <a:avLst/>
          </a:prstGeom>
        </p:spPr>
      </p:pic>
      <p:pic>
        <p:nvPicPr>
          <p:cNvPr id="13" name="Picture 18">
            <a:extLst>
              <a:ext uri="{FF2B5EF4-FFF2-40B4-BE49-F238E27FC236}">
                <a16:creationId xmlns:a16="http://schemas.microsoft.com/office/drawing/2014/main" id="{05857B7A-0F41-19B7-4675-CD9411160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088" y="3501770"/>
            <a:ext cx="489585" cy="24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590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LRF – Laser avstandsmåler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EA21805B-2C90-1F67-E684-D2E59A787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074" y="1324492"/>
            <a:ext cx="6547851" cy="3699467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D4CF3C7-68B0-E8DC-4C0D-A228F8833617}"/>
              </a:ext>
            </a:extLst>
          </p:cNvPr>
          <p:cNvSpPr/>
          <p:nvPr/>
        </p:nvSpPr>
        <p:spPr>
          <a:xfrm>
            <a:off x="1066794" y="1754049"/>
            <a:ext cx="1099937" cy="4709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64561D9E-45AD-6E96-F787-77251CEC3B7A}"/>
              </a:ext>
            </a:extLst>
          </p:cNvPr>
          <p:cNvSpPr/>
          <p:nvPr/>
        </p:nvSpPr>
        <p:spPr>
          <a:xfrm>
            <a:off x="4026345" y="3710609"/>
            <a:ext cx="1083372" cy="5438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771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Opptak av video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060643" y="1286406"/>
            <a:ext cx="7558063" cy="937986"/>
          </a:xfrm>
        </p:spPr>
        <p:txBody>
          <a:bodyPr/>
          <a:lstStyle/>
          <a:p>
            <a:r>
              <a:rPr lang="nb-NO" dirty="0"/>
              <a:t>Programvaren kan ta opptak av både TV og IR kameraet. Den tar opp begge kameraene automatisk. </a:t>
            </a:r>
          </a:p>
          <a:p>
            <a:r>
              <a:rPr lang="nb-NO" dirty="0"/>
              <a:t>Det er plass til minimum 20 timer opptak for begge kameraene. </a:t>
            </a:r>
          </a:p>
        </p:txBody>
      </p:sp>
      <p:sp>
        <p:nvSpPr>
          <p:cNvPr id="9" name="Plassholder for innhold 6">
            <a:extLst>
              <a:ext uri="{FF2B5EF4-FFF2-40B4-BE49-F238E27FC236}">
                <a16:creationId xmlns:a16="http://schemas.microsoft.com/office/drawing/2014/main" id="{1FBC9FB3-F2A6-D715-A0CA-8638039DE1AE}"/>
              </a:ext>
            </a:extLst>
          </p:cNvPr>
          <p:cNvSpPr txBox="1">
            <a:spLocks/>
          </p:cNvSpPr>
          <p:nvPr/>
        </p:nvSpPr>
        <p:spPr>
          <a:xfrm>
            <a:off x="1135062" y="2294839"/>
            <a:ext cx="7558063" cy="2627357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 algn="l" defTabSz="4572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charset="2"/>
              <a:buChar char="§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1pPr>
            <a:lvl2pPr marL="561600" indent="-2340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2pPr>
            <a:lvl3pPr marL="928800" indent="-1980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Font typeface="Wingdings" charset="2"/>
              <a:buChar char="§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3pPr>
            <a:lvl4pPr marL="1494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4pPr>
            <a:lvl5pPr marL="2023200" indent="-1980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Font typeface="Wingdings" charset="2"/>
              <a:buChar char="§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Trykk på Record for å starte et opptak. Den vil da bli rød når den tar opp</a:t>
            </a:r>
          </a:p>
          <a:p>
            <a:endParaRPr lang="nb-NO" dirty="0"/>
          </a:p>
          <a:p>
            <a:pPr marL="36000" indent="0">
              <a:buNone/>
            </a:pPr>
            <a:endParaRPr lang="nb-NO" dirty="0"/>
          </a:p>
          <a:p>
            <a:r>
              <a:rPr lang="nb-NO" dirty="0"/>
              <a:t>Trykk på Record en gang til for å avslutte opptaket.</a:t>
            </a:r>
          </a:p>
          <a:p>
            <a:endParaRPr lang="nb-NO" dirty="0"/>
          </a:p>
          <a:p>
            <a:endParaRPr lang="nb-NO" dirty="0"/>
          </a:p>
          <a:p>
            <a:pPr marL="36000" indent="0">
              <a:buNone/>
            </a:pPr>
            <a:r>
              <a:rPr lang="nb-NO" dirty="0"/>
              <a:t>Opptaket lagres automatisk på PC-en og du finner de ved høyreklikk på Record-knappen</a:t>
            </a:r>
          </a:p>
        </p:txBody>
      </p:sp>
      <p:pic>
        <p:nvPicPr>
          <p:cNvPr id="10" name="Picture 2" descr="A red button with white text&#10;&#10;Description automatically generated">
            <a:extLst>
              <a:ext uri="{FF2B5EF4-FFF2-40B4-BE49-F238E27FC236}">
                <a16:creationId xmlns:a16="http://schemas.microsoft.com/office/drawing/2014/main" id="{D2622A6A-E8AF-4891-6BA8-A62C9F0F5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594" y="2642614"/>
            <a:ext cx="475892" cy="475892"/>
          </a:xfrm>
          <a:prstGeom prst="rect">
            <a:avLst/>
          </a:prstGeom>
        </p:spPr>
      </p:pic>
      <p:pic>
        <p:nvPicPr>
          <p:cNvPr id="11" name="Picture 12" descr="A black and white button with white text&#10;&#10;Description automatically generated">
            <a:extLst>
              <a:ext uri="{FF2B5EF4-FFF2-40B4-BE49-F238E27FC236}">
                <a16:creationId xmlns:a16="http://schemas.microsoft.com/office/drawing/2014/main" id="{266417B0-39CB-7869-2995-131736367F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595" y="3466281"/>
            <a:ext cx="475892" cy="47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426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Bilde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9" name="Picture 11">
            <a:extLst>
              <a:ext uri="{FF2B5EF4-FFF2-40B4-BE49-F238E27FC236}">
                <a16:creationId xmlns:a16="http://schemas.microsoft.com/office/drawing/2014/main" id="{B7B4C71A-338A-E61D-004B-2EE959847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154" y="1364923"/>
            <a:ext cx="6317754" cy="3508763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A795DC85-F75A-C010-EB93-333FCF587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154" y="1364923"/>
            <a:ext cx="6317754" cy="3585932"/>
          </a:xfrm>
          <a:prstGeom prst="rect">
            <a:avLst/>
          </a:prstGeom>
        </p:spPr>
      </p:pic>
      <p:sp>
        <p:nvSpPr>
          <p:cNvPr id="11" name="Oval 12">
            <a:extLst>
              <a:ext uri="{FF2B5EF4-FFF2-40B4-BE49-F238E27FC236}">
                <a16:creationId xmlns:a16="http://schemas.microsoft.com/office/drawing/2014/main" id="{29802DFC-A0E5-85C6-93D4-963A3422DB23}"/>
              </a:ext>
            </a:extLst>
          </p:cNvPr>
          <p:cNvSpPr/>
          <p:nvPr/>
        </p:nvSpPr>
        <p:spPr>
          <a:xfrm>
            <a:off x="2969148" y="4602869"/>
            <a:ext cx="441445" cy="3501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9CD68ABD-B89F-709D-7C66-72C5CE608F27}"/>
              </a:ext>
            </a:extLst>
          </p:cNvPr>
          <p:cNvSpPr/>
          <p:nvPr/>
        </p:nvSpPr>
        <p:spPr>
          <a:xfrm>
            <a:off x="2969148" y="4591455"/>
            <a:ext cx="3392741" cy="4409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733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graphicFrame>
        <p:nvGraphicFramePr>
          <p:cNvPr id="17" name="Table 12">
            <a:extLst>
              <a:ext uri="{FF2B5EF4-FFF2-40B4-BE49-F238E27FC236}">
                <a16:creationId xmlns:a16="http://schemas.microsoft.com/office/drawing/2014/main" id="{F463A53E-15DC-14BF-47D3-62A8C7C4D9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777879"/>
              </p:ext>
            </p:extLst>
          </p:nvPr>
        </p:nvGraphicFramePr>
        <p:xfrm>
          <a:off x="625475" y="1023431"/>
          <a:ext cx="3548197" cy="3792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0766">
                  <a:extLst>
                    <a:ext uri="{9D8B030D-6E8A-4147-A177-3AD203B41FA5}">
                      <a16:colId xmlns:a16="http://schemas.microsoft.com/office/drawing/2014/main" val="3156513310"/>
                    </a:ext>
                  </a:extLst>
                </a:gridCol>
                <a:gridCol w="852602">
                  <a:extLst>
                    <a:ext uri="{9D8B030D-6E8A-4147-A177-3AD203B41FA5}">
                      <a16:colId xmlns:a16="http://schemas.microsoft.com/office/drawing/2014/main" val="659060855"/>
                    </a:ext>
                  </a:extLst>
                </a:gridCol>
                <a:gridCol w="1764829">
                  <a:extLst>
                    <a:ext uri="{9D8B030D-6E8A-4147-A177-3AD203B41FA5}">
                      <a16:colId xmlns:a16="http://schemas.microsoft.com/office/drawing/2014/main" val="2190140713"/>
                    </a:ext>
                  </a:extLst>
                </a:gridCol>
              </a:tblGrid>
              <a:tr h="200126">
                <a:tc>
                  <a:txBody>
                    <a:bodyPr/>
                    <a:lstStyle/>
                    <a:p>
                      <a:r>
                        <a:rPr lang="en-GB" sz="900" dirty="0"/>
                        <a:t>Button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121525"/>
                  </a:ext>
                </a:extLst>
              </a:tr>
              <a:tr h="724266">
                <a:tc>
                  <a:txBody>
                    <a:bodyPr/>
                    <a:lstStyle/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Enable / Disable </a:t>
                      </a:r>
                      <a:r>
                        <a:rPr lang="en-GB" sz="800" dirty="0" err="1"/>
                        <a:t>Estab</a:t>
                      </a:r>
                      <a:endParaRPr lang="en-GB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 Stabilisation , it will provide a more stable image against small vibrations.</a:t>
                      </a:r>
                      <a:endParaRPr lang="en-GB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4400409"/>
                  </a:ext>
                </a:extLst>
              </a:tr>
              <a:tr h="724266">
                <a:tc>
                  <a:txBody>
                    <a:bodyPr/>
                    <a:lstStyle/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Image Fusion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When ON, the video displayed will be a fusion of the daylight TV and TI camera video.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836964"/>
                  </a:ext>
                </a:extLst>
              </a:tr>
              <a:tr h="1124518">
                <a:tc>
                  <a:txBody>
                    <a:bodyPr/>
                    <a:lstStyle/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Create Panorama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If a Panorama exists, then it will switch the Display On/Off.</a:t>
                      </a:r>
                    </a:p>
                    <a:p>
                      <a:r>
                        <a:rPr lang="en-GB" sz="800" dirty="0"/>
                        <a:t>If no panorama has been created since boot, then a new panorama will be created.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9594907"/>
                  </a:ext>
                </a:extLst>
              </a:tr>
              <a:tr h="991101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Refresh Panorama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Following on from above. If Panorama is on, this will create a new one utilising the camera that is currently in use as primary sensor.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9120875"/>
                  </a:ext>
                </a:extLst>
              </a:tr>
            </a:tbl>
          </a:graphicData>
        </a:graphic>
      </p:graphicFrame>
      <p:graphicFrame>
        <p:nvGraphicFramePr>
          <p:cNvPr id="18" name="Table 3">
            <a:extLst>
              <a:ext uri="{FF2B5EF4-FFF2-40B4-BE49-F238E27FC236}">
                <a16:creationId xmlns:a16="http://schemas.microsoft.com/office/drawing/2014/main" id="{C1B7A4AD-6E04-39B2-880D-85D88D755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39115"/>
              </p:ext>
            </p:extLst>
          </p:nvPr>
        </p:nvGraphicFramePr>
        <p:xfrm>
          <a:off x="5525464" y="1492558"/>
          <a:ext cx="3220924" cy="2480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4090">
                  <a:extLst>
                    <a:ext uri="{9D8B030D-6E8A-4147-A177-3AD203B41FA5}">
                      <a16:colId xmlns:a16="http://schemas.microsoft.com/office/drawing/2014/main" val="2007649721"/>
                    </a:ext>
                  </a:extLst>
                </a:gridCol>
                <a:gridCol w="853968">
                  <a:extLst>
                    <a:ext uri="{9D8B030D-6E8A-4147-A177-3AD203B41FA5}">
                      <a16:colId xmlns:a16="http://schemas.microsoft.com/office/drawing/2014/main" val="518211636"/>
                    </a:ext>
                  </a:extLst>
                </a:gridCol>
                <a:gridCol w="1442866">
                  <a:extLst>
                    <a:ext uri="{9D8B030D-6E8A-4147-A177-3AD203B41FA5}">
                      <a16:colId xmlns:a16="http://schemas.microsoft.com/office/drawing/2014/main" val="3771416173"/>
                    </a:ext>
                  </a:extLst>
                </a:gridCol>
              </a:tblGrid>
              <a:tr h="265185">
                <a:tc>
                  <a:txBody>
                    <a:bodyPr/>
                    <a:lstStyle/>
                    <a:p>
                      <a:r>
                        <a:rPr lang="en-GB" sz="1000" dirty="0"/>
                        <a:t>Button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110303"/>
                  </a:ext>
                </a:extLst>
              </a:tr>
              <a:tr h="1438537">
                <a:tc>
                  <a:txBody>
                    <a:bodyPr/>
                    <a:lstStyle/>
                    <a:p>
                      <a:endParaRPr lang="en-GB" sz="900" dirty="0"/>
                    </a:p>
                    <a:p>
                      <a:endParaRPr lang="en-GB" sz="900" dirty="0"/>
                    </a:p>
                    <a:p>
                      <a:endParaRPr lang="en-GB" sz="900" dirty="0"/>
                    </a:p>
                    <a:p>
                      <a:endParaRPr lang="en-GB" sz="900" dirty="0"/>
                    </a:p>
                    <a:p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Lock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When the </a:t>
                      </a:r>
                      <a:r>
                        <a:rPr lang="en-GB" sz="9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Pano</a:t>
                      </a:r>
                      <a:r>
                        <a:rPr lang="en-GB" sz="9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image is unlocked it will move with the cameras as it rotates</a:t>
                      </a: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When locked, box showing the camera position will stop as it reaches the end of the image and the image will no longer match the camera viewpoint.</a:t>
                      </a:r>
                      <a:endParaRPr lang="en-GB" sz="9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5354361"/>
                  </a:ext>
                </a:extLst>
              </a:tr>
              <a:tr h="675676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D-Zoom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latin typeface="+mn-lt"/>
                          <a:cs typeface="Arial" panose="020B0604020202020204" pitchFamily="34" charset="0"/>
                        </a:rPr>
                        <a:t>This will cycle through the available Digital zoom Levels.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9961579"/>
                  </a:ext>
                </a:extLst>
              </a:tr>
            </a:tbl>
          </a:graphicData>
        </a:graphic>
      </p:graphicFrame>
      <p:pic>
        <p:nvPicPr>
          <p:cNvPr id="19" name="Picture 10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D69041B2-C4A1-2348-F5A6-4B6D2F14E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532" y="3416700"/>
            <a:ext cx="466262" cy="231068"/>
          </a:xfrm>
          <a:prstGeom prst="rect">
            <a:avLst/>
          </a:prstGeom>
        </p:spPr>
      </p:pic>
      <p:pic>
        <p:nvPicPr>
          <p:cNvPr id="20" name="Picture 12" descr="A black and white sign&#10;&#10;Description automatically generated">
            <a:extLst>
              <a:ext uri="{FF2B5EF4-FFF2-40B4-BE49-F238E27FC236}">
                <a16:creationId xmlns:a16="http://schemas.microsoft.com/office/drawing/2014/main" id="{53C5425D-679F-B51A-8431-20C719BB4A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16" y="1492558"/>
            <a:ext cx="411761" cy="189483"/>
          </a:xfrm>
          <a:prstGeom prst="rect">
            <a:avLst/>
          </a:prstGeom>
        </p:spPr>
      </p:pic>
      <p:pic>
        <p:nvPicPr>
          <p:cNvPr id="21" name="Picture 14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7F14C7DC-BEC4-CCE4-B66C-302F0F83DA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83" y="2209112"/>
            <a:ext cx="504425" cy="245517"/>
          </a:xfrm>
          <a:prstGeom prst="rect">
            <a:avLst/>
          </a:prstGeom>
        </p:spPr>
      </p:pic>
      <p:pic>
        <p:nvPicPr>
          <p:cNvPr id="22" name="Picture 16" descr="A black button with white text&#10;&#10;Description automatically generated">
            <a:extLst>
              <a:ext uri="{FF2B5EF4-FFF2-40B4-BE49-F238E27FC236}">
                <a16:creationId xmlns:a16="http://schemas.microsoft.com/office/drawing/2014/main" id="{4C8F7573-9C1B-72AC-C688-3B6D12F3BF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532" y="2341158"/>
            <a:ext cx="470389" cy="226942"/>
          </a:xfrm>
          <a:prstGeom prst="rect">
            <a:avLst/>
          </a:prstGeom>
        </p:spPr>
      </p:pic>
      <p:pic>
        <p:nvPicPr>
          <p:cNvPr id="23" name="Picture 18" descr="A black and white sign&#10;&#10;Description automatically generated">
            <a:extLst>
              <a:ext uri="{FF2B5EF4-FFF2-40B4-BE49-F238E27FC236}">
                <a16:creationId xmlns:a16="http://schemas.microsoft.com/office/drawing/2014/main" id="{42F53EEB-5B18-E161-583B-DB75BF67A2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82" y="2994703"/>
            <a:ext cx="504425" cy="245517"/>
          </a:xfrm>
          <a:prstGeom prst="rect">
            <a:avLst/>
          </a:prstGeom>
        </p:spPr>
      </p:pic>
      <p:pic>
        <p:nvPicPr>
          <p:cNvPr id="24" name="Picture 20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49E74A96-F68B-0995-395A-6036DCF3F2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82" y="4067042"/>
            <a:ext cx="522280" cy="2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45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60CAC77F-C4F8-A4C5-3CC8-0861E8815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292" y="1281947"/>
            <a:ext cx="6433416" cy="360217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A8666204-DFF6-07A1-EEB9-01AC6FAE78A9}"/>
              </a:ext>
            </a:extLst>
          </p:cNvPr>
          <p:cNvSpPr/>
          <p:nvPr/>
        </p:nvSpPr>
        <p:spPr>
          <a:xfrm>
            <a:off x="4085304" y="4608870"/>
            <a:ext cx="427703" cy="35897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10">
            <a:extLst>
              <a:ext uri="{FF2B5EF4-FFF2-40B4-BE49-F238E27FC236}">
                <a16:creationId xmlns:a16="http://schemas.microsoft.com/office/drawing/2014/main" id="{5996D679-E24A-AC99-0957-29356A52A3D4}"/>
              </a:ext>
            </a:extLst>
          </p:cNvPr>
          <p:cNvSpPr/>
          <p:nvPr/>
        </p:nvSpPr>
        <p:spPr>
          <a:xfrm>
            <a:off x="5685503" y="1592827"/>
            <a:ext cx="921774" cy="6341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5A75C7DD-FBC4-2FB2-C801-7CE634620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</p:spPr>
        <p:txBody>
          <a:bodyPr/>
          <a:lstStyle/>
          <a:p>
            <a:r>
              <a:rPr lang="nb-NO" dirty="0"/>
              <a:t>Panorama</a:t>
            </a:r>
          </a:p>
        </p:txBody>
      </p:sp>
    </p:spTree>
    <p:extLst>
      <p:ext uri="{BB962C8B-B14F-4D97-AF65-F5344CB8AC3E}">
        <p14:creationId xmlns:p14="http://schemas.microsoft.com/office/powerpoint/2010/main" val="3796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7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7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Panorama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0A275FD8-FE95-2DE6-0919-B9018D6B2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6" y="1362555"/>
            <a:ext cx="6184554" cy="3483254"/>
          </a:xfrm>
          <a:prstGeom prst="rect">
            <a:avLst/>
          </a:prstGeom>
        </p:spPr>
      </p:pic>
      <p:sp>
        <p:nvSpPr>
          <p:cNvPr id="9" name="Oval 13">
            <a:extLst>
              <a:ext uri="{FF2B5EF4-FFF2-40B4-BE49-F238E27FC236}">
                <a16:creationId xmlns:a16="http://schemas.microsoft.com/office/drawing/2014/main" id="{ADFC720D-127B-9504-8FA6-0592997B36CC}"/>
              </a:ext>
            </a:extLst>
          </p:cNvPr>
          <p:cNvSpPr/>
          <p:nvPr/>
        </p:nvSpPr>
        <p:spPr>
          <a:xfrm>
            <a:off x="5172581" y="4557250"/>
            <a:ext cx="446553" cy="3454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15">
            <a:extLst>
              <a:ext uri="{FF2B5EF4-FFF2-40B4-BE49-F238E27FC236}">
                <a16:creationId xmlns:a16="http://schemas.microsoft.com/office/drawing/2014/main" id="{6E76FFD9-F077-32D5-7F05-C95E53AF59EE}"/>
              </a:ext>
            </a:extLst>
          </p:cNvPr>
          <p:cNvSpPr/>
          <p:nvPr/>
        </p:nvSpPr>
        <p:spPr>
          <a:xfrm>
            <a:off x="1907809" y="2412322"/>
            <a:ext cx="2318653" cy="4627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30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7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7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Panorama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B412F01-C748-B81E-229A-A2C22E93B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67" y="2871426"/>
            <a:ext cx="8575066" cy="837793"/>
          </a:xfrm>
          <a:prstGeom prst="rect">
            <a:avLst/>
          </a:prstGeom>
        </p:spPr>
      </p:pic>
      <p:sp>
        <p:nvSpPr>
          <p:cNvPr id="9" name="Plassholder for innhold 6">
            <a:extLst>
              <a:ext uri="{FF2B5EF4-FFF2-40B4-BE49-F238E27FC236}">
                <a16:creationId xmlns:a16="http://schemas.microsoft.com/office/drawing/2014/main" id="{8057018E-384C-04F4-8B1F-E74292B2B13D}"/>
              </a:ext>
            </a:extLst>
          </p:cNvPr>
          <p:cNvSpPr txBox="1">
            <a:spLocks/>
          </p:cNvSpPr>
          <p:nvPr/>
        </p:nvSpPr>
        <p:spPr>
          <a:xfrm>
            <a:off x="1060644" y="1286406"/>
            <a:ext cx="4698602" cy="937986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 algn="l" defTabSz="4572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charset="2"/>
              <a:buChar char="§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1pPr>
            <a:lvl2pPr marL="561600" indent="-2340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2pPr>
            <a:lvl3pPr marL="928800" indent="-1980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Font typeface="Wingdings" charset="2"/>
              <a:buChar char="§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3pPr>
            <a:lvl4pPr marL="1494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4pPr>
            <a:lvl5pPr marL="2023200" indent="-1980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Font typeface="Wingdings" charset="2"/>
              <a:buChar char="§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Du kan lagre panorama på systemet. Dersom du restarter systemet uten å lagre </a:t>
            </a:r>
            <a:r>
              <a:rPr lang="nb-NO" dirty="0" err="1"/>
              <a:t>panoramet</a:t>
            </a:r>
            <a:r>
              <a:rPr lang="nb-NO" dirty="0"/>
              <a:t> vil det være borte</a:t>
            </a:r>
          </a:p>
        </p:txBody>
      </p:sp>
    </p:spTree>
    <p:extLst>
      <p:ext uri="{BB962C8B-B14F-4D97-AF65-F5344CB8AC3E}">
        <p14:creationId xmlns:p14="http://schemas.microsoft.com/office/powerpoint/2010/main" val="292696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8846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6839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6294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2226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9945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812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6821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0452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0548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7373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47145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855186"/>
      </p:ext>
    </p:extLst>
  </p:cSld>
  <p:clrMapOvr>
    <a:masterClrMapping/>
  </p:clrMapOvr>
</p:sld>
</file>

<file path=ppt/theme/theme1.xml><?xml version="1.0" encoding="utf-8"?>
<a:theme xmlns:a="http://schemas.openxmlformats.org/drawingml/2006/main" name="Innføring i forsvar - områdenivå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6E368535-8758-49D1-B127-2EE7F0645E80}"/>
    </a:ext>
  </a:extLst>
</a:theme>
</file>

<file path=ppt/theme/theme2.xml><?xml version="1.0" encoding="utf-8"?>
<a:theme xmlns:a="http://schemas.openxmlformats.org/drawingml/2006/main" name="Forsvaret_16-9_svart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90000"/>
            <a:lumOff val="10000"/>
          </a:schemeClr>
        </a:solidFill>
        <a:ln w="6350" cmpd="sng">
          <a:solidFill>
            <a:schemeClr val="bg2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E01CCC90-5828-465A-948E-DC35A7AC35E1}"/>
    </a:ext>
  </a:extLst>
</a:theme>
</file>

<file path=ppt/theme/theme3.xml><?xml version="1.0" encoding="utf-8"?>
<a:theme xmlns:a="http://schemas.openxmlformats.org/drawingml/2006/main" name="HVSKS leksjons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7D7ECF07-D4A8-42C4-ACF3-DA5C3A034C52}"/>
    </a:ext>
  </a:extLst>
</a:theme>
</file>

<file path=ppt/theme/theme4.xml><?xml version="1.0" encoding="utf-8"?>
<a:theme xmlns:a="http://schemas.openxmlformats.org/drawingml/2006/main" name="HVSKS 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B3C947C8-E0A5-4AE4-B688-7A88BD7B6E52}"/>
    </a:ext>
  </a:extLst>
</a:theme>
</file>

<file path=ppt/theme/theme5.xml><?xml version="1.0" encoding="utf-8"?>
<a:theme xmlns:a="http://schemas.openxmlformats.org/drawingml/2006/main" name="1_HVSKS 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967C836F-8EF9-4C62-B849-CE1C04C81C23}"/>
    </a:ext>
  </a:extLst>
</a:theme>
</file>

<file path=ppt/theme/theme6.xml><?xml version="1.0" encoding="utf-8"?>
<a:theme xmlns:a="http://schemas.openxmlformats.org/drawingml/2006/main" name="Forsvaret_16-9_lys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10B79DC6-973F-4A1B-B706-04BBD4BBB77C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2022-02-16 (U) PPT leksjonsmal HVVS</Template>
  <TotalTime>308</TotalTime>
  <Words>902</Words>
  <Application>Microsoft Office PowerPoint</Application>
  <PresentationFormat>Skjermfremvisning (16:9)</PresentationFormat>
  <Paragraphs>144</Paragraphs>
  <Slides>25</Slides>
  <Notes>4</Notes>
  <HiddenSlides>1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6</vt:i4>
      </vt:variant>
      <vt:variant>
        <vt:lpstr>Lysbildetitler</vt:lpstr>
      </vt:variant>
      <vt:variant>
        <vt:i4>25</vt:i4>
      </vt:variant>
    </vt:vector>
  </HeadingPairs>
  <TitlesOfParts>
    <vt:vector size="37" baseType="lpstr">
      <vt:lpstr>Arial</vt:lpstr>
      <vt:lpstr>Calibri</vt:lpstr>
      <vt:lpstr>Cambria</vt:lpstr>
      <vt:lpstr>FORSVARET-Bold</vt:lpstr>
      <vt:lpstr>FORSVARET-Medium</vt:lpstr>
      <vt:lpstr>Wingdings</vt:lpstr>
      <vt:lpstr>Innføring i forsvar - områdenivå</vt:lpstr>
      <vt:lpstr>Forsvaret_16-9_svart</vt:lpstr>
      <vt:lpstr>HVSKS leksjonsmal</vt:lpstr>
      <vt:lpstr>HVSKS mal</vt:lpstr>
      <vt:lpstr>1_HVSKS mal</vt:lpstr>
      <vt:lpstr>Forsvaret_16-9_lys</vt:lpstr>
      <vt:lpstr>Videre VMS drift</vt:lpstr>
      <vt:lpstr>PowerPoint-presentasjon</vt:lpstr>
      <vt:lpstr>PowerPoint-presentasjon</vt:lpstr>
      <vt:lpstr>Video tracker</vt:lpstr>
      <vt:lpstr>Video tracker</vt:lpstr>
      <vt:lpstr>PowerPoint-presentasjon</vt:lpstr>
      <vt:lpstr>LRF – Laser avstandsmåler</vt:lpstr>
      <vt:lpstr>Opptak av video</vt:lpstr>
      <vt:lpstr>Bilde</vt:lpstr>
      <vt:lpstr>PowerPoint-presentasjon</vt:lpstr>
      <vt:lpstr>Panorama</vt:lpstr>
      <vt:lpstr>Panorama</vt:lpstr>
      <vt:lpstr>Panorama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Johnsen, Øyvind Bø</dc:creator>
  <cp:lastModifiedBy>Johnsen, Øyvind Bø</cp:lastModifiedBy>
  <cp:revision>4</cp:revision>
  <dcterms:created xsi:type="dcterms:W3CDTF">2026-04-15T07:54:48Z</dcterms:created>
  <dcterms:modified xsi:type="dcterms:W3CDTF">2026-04-15T13:03:26Z</dcterms:modified>
</cp:coreProperties>
</file>